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K Grotesk Light" charset="1" panose="00000400000000000000"/>
      <p:regular r:id="rId14"/>
    </p:embeddedFont>
    <p:embeddedFont>
      <p:font typeface="Roboto Mono Bold" charset="1" panose="00000000000000000000"/>
      <p:regular r:id="rId15"/>
    </p:embeddedFont>
    <p:embeddedFont>
      <p:font typeface="HK Grotesk" charset="1" panose="00000500000000000000"/>
      <p:regular r:id="rId16"/>
    </p:embeddedFont>
    <p:embeddedFont>
      <p:font typeface="HK Grotesk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8.png" Type="http://schemas.openxmlformats.org/officeDocument/2006/relationships/image"/><Relationship Id="rId5" Target="../media/image6.png" Type="http://schemas.openxmlformats.org/officeDocument/2006/relationships/image"/><Relationship Id="rId6" Target="../media/image9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8422" y="-4407222"/>
            <a:ext cx="24761637" cy="19758670"/>
            <a:chOff x="0" y="0"/>
            <a:chExt cx="33015516" cy="26344893"/>
          </a:xfrm>
        </p:grpSpPr>
        <p:sp>
          <p:nvSpPr>
            <p:cNvPr name="Freeform 3" id="3"/>
            <p:cNvSpPr/>
            <p:nvPr/>
          </p:nvSpPr>
          <p:spPr>
            <a:xfrm flipH="false" flipV="false" rot="-509564">
              <a:off x="1523668" y="3013671"/>
              <a:ext cx="6362232" cy="6274751"/>
            </a:xfrm>
            <a:custGeom>
              <a:avLst/>
              <a:gdLst/>
              <a:ahLst/>
              <a:cxnLst/>
              <a:rect r="r" b="b" t="t" l="l"/>
              <a:pathLst>
                <a:path h="6274751" w="6362232">
                  <a:moveTo>
                    <a:pt x="0" y="0"/>
                  </a:moveTo>
                  <a:lnTo>
                    <a:pt x="6362232" y="0"/>
                  </a:lnTo>
                  <a:lnTo>
                    <a:pt x="6362232" y="6274751"/>
                  </a:lnTo>
                  <a:lnTo>
                    <a:pt x="0" y="6274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49142" y="0"/>
              <a:ext cx="17061646" cy="12594597"/>
            </a:xfrm>
            <a:custGeom>
              <a:avLst/>
              <a:gdLst/>
              <a:ahLst/>
              <a:cxnLst/>
              <a:rect r="r" b="b" t="t" l="l"/>
              <a:pathLst>
                <a:path h="12594597" w="17061646">
                  <a:moveTo>
                    <a:pt x="0" y="0"/>
                  </a:moveTo>
                  <a:lnTo>
                    <a:pt x="17061645" y="0"/>
                  </a:lnTo>
                  <a:lnTo>
                    <a:pt x="17061645" y="12594597"/>
                  </a:lnTo>
                  <a:lnTo>
                    <a:pt x="0" y="12594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37437" y="13750297"/>
              <a:ext cx="17061646" cy="12594597"/>
            </a:xfrm>
            <a:custGeom>
              <a:avLst/>
              <a:gdLst/>
              <a:ahLst/>
              <a:cxnLst/>
              <a:rect r="r" b="b" t="t" l="l"/>
              <a:pathLst>
                <a:path h="12594597" w="17061646">
                  <a:moveTo>
                    <a:pt x="0" y="0"/>
                  </a:moveTo>
                  <a:lnTo>
                    <a:pt x="17061645" y="0"/>
                  </a:lnTo>
                  <a:lnTo>
                    <a:pt x="17061645" y="12594596"/>
                  </a:lnTo>
                  <a:lnTo>
                    <a:pt x="0" y="12594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20822793" y="3912122"/>
              <a:ext cx="7713267" cy="9034574"/>
            </a:xfrm>
            <a:custGeom>
              <a:avLst/>
              <a:gdLst/>
              <a:ahLst/>
              <a:cxnLst/>
              <a:rect r="r" b="b" t="t" l="l"/>
              <a:pathLst>
                <a:path h="9034574" w="7713267">
                  <a:moveTo>
                    <a:pt x="7713267" y="0"/>
                  </a:moveTo>
                  <a:lnTo>
                    <a:pt x="0" y="0"/>
                  </a:lnTo>
                  <a:lnTo>
                    <a:pt x="0" y="9034573"/>
                  </a:lnTo>
                  <a:lnTo>
                    <a:pt x="7713267" y="9034573"/>
                  </a:lnTo>
                  <a:lnTo>
                    <a:pt x="7713267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3055447">
              <a:off x="2015122" y="13921276"/>
              <a:ext cx="7616907" cy="8818416"/>
            </a:xfrm>
            <a:custGeom>
              <a:avLst/>
              <a:gdLst/>
              <a:ahLst/>
              <a:cxnLst/>
              <a:rect r="r" b="b" t="t" l="l"/>
              <a:pathLst>
                <a:path h="8818416" w="7616907">
                  <a:moveTo>
                    <a:pt x="0" y="0"/>
                  </a:moveTo>
                  <a:lnTo>
                    <a:pt x="7616907" y="0"/>
                  </a:lnTo>
                  <a:lnTo>
                    <a:pt x="7616907" y="8818416"/>
                  </a:lnTo>
                  <a:lnTo>
                    <a:pt x="0" y="8818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999637" y="7560320"/>
              <a:ext cx="2280327" cy="2209067"/>
            </a:xfrm>
            <a:custGeom>
              <a:avLst/>
              <a:gdLst/>
              <a:ahLst/>
              <a:cxnLst/>
              <a:rect r="r" b="b" t="t" l="l"/>
              <a:pathLst>
                <a:path h="2209067" w="2280327">
                  <a:moveTo>
                    <a:pt x="0" y="0"/>
                  </a:moveTo>
                  <a:lnTo>
                    <a:pt x="2280328" y="0"/>
                  </a:lnTo>
                  <a:lnTo>
                    <a:pt x="2280328" y="2209067"/>
                  </a:lnTo>
                  <a:lnTo>
                    <a:pt x="0" y="2209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4427130">
              <a:off x="20173278" y="12730291"/>
              <a:ext cx="10580704" cy="12652560"/>
            </a:xfrm>
            <a:custGeom>
              <a:avLst/>
              <a:gdLst/>
              <a:ahLst/>
              <a:cxnLst/>
              <a:rect r="r" b="b" t="t" l="l"/>
              <a:pathLst>
                <a:path h="12652560" w="10580704">
                  <a:moveTo>
                    <a:pt x="0" y="0"/>
                  </a:moveTo>
                  <a:lnTo>
                    <a:pt x="10580704" y="0"/>
                  </a:lnTo>
                  <a:lnTo>
                    <a:pt x="10580704" y="12652561"/>
                  </a:lnTo>
                  <a:lnTo>
                    <a:pt x="0" y="12652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944400">
              <a:off x="11124698" y="6364115"/>
              <a:ext cx="2580964" cy="2468047"/>
            </a:xfrm>
            <a:custGeom>
              <a:avLst/>
              <a:gdLst/>
              <a:ahLst/>
              <a:cxnLst/>
              <a:rect r="r" b="b" t="t" l="l"/>
              <a:pathLst>
                <a:path h="2468047" w="2580964">
                  <a:moveTo>
                    <a:pt x="0" y="0"/>
                  </a:moveTo>
                  <a:lnTo>
                    <a:pt x="2580964" y="0"/>
                  </a:lnTo>
                  <a:lnTo>
                    <a:pt x="2580964" y="2468047"/>
                  </a:lnTo>
                  <a:lnTo>
                    <a:pt x="0" y="246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3813270">
              <a:off x="15067913" y="16778334"/>
              <a:ext cx="2460247" cy="2352611"/>
            </a:xfrm>
            <a:custGeom>
              <a:avLst/>
              <a:gdLst/>
              <a:ahLst/>
              <a:cxnLst/>
              <a:rect r="r" b="b" t="t" l="l"/>
              <a:pathLst>
                <a:path h="2352611" w="2460247">
                  <a:moveTo>
                    <a:pt x="0" y="0"/>
                  </a:moveTo>
                  <a:lnTo>
                    <a:pt x="2460247" y="0"/>
                  </a:lnTo>
                  <a:lnTo>
                    <a:pt x="2460247" y="2352611"/>
                  </a:lnTo>
                  <a:lnTo>
                    <a:pt x="0" y="2352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-3230171">
              <a:off x="22177009" y="7257857"/>
              <a:ext cx="7487643" cy="5486400"/>
            </a:xfrm>
            <a:custGeom>
              <a:avLst/>
              <a:gdLst/>
              <a:ahLst/>
              <a:cxnLst/>
              <a:rect r="r" b="b" t="t" l="l"/>
              <a:pathLst>
                <a:path h="5486400" w="7487643">
                  <a:moveTo>
                    <a:pt x="7487642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7487642" y="5486400"/>
                  </a:lnTo>
                  <a:lnTo>
                    <a:pt x="7487642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865824" y="2384636"/>
            <a:ext cx="3905863" cy="404134"/>
            <a:chOff x="0" y="0"/>
            <a:chExt cx="5207818" cy="53884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037980" y="91623"/>
              <a:ext cx="4169838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6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Projet prog. Web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680" cy="538846"/>
            </a:xfrm>
            <a:custGeom>
              <a:avLst/>
              <a:gdLst/>
              <a:ahLst/>
              <a:cxnLst/>
              <a:rect r="r" b="b" t="t" l="l"/>
              <a:pathLst>
                <a:path h="538846" w="796680">
                  <a:moveTo>
                    <a:pt x="0" y="0"/>
                  </a:moveTo>
                  <a:lnTo>
                    <a:pt x="796680" y="0"/>
                  </a:lnTo>
                  <a:lnTo>
                    <a:pt x="796680" y="538846"/>
                  </a:lnTo>
                  <a:lnTo>
                    <a:pt x="0" y="538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6" id="16"/>
          <p:cNvSpPr/>
          <p:nvPr/>
        </p:nvSpPr>
        <p:spPr>
          <a:xfrm rot="-10800000">
            <a:off x="1865824" y="3093570"/>
            <a:ext cx="1098123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10800000">
            <a:off x="1865824" y="6545942"/>
            <a:ext cx="1098123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865824" y="4176661"/>
            <a:ext cx="10981232" cy="120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29"/>
              </a:lnSpc>
            </a:pPr>
            <a:r>
              <a:rPr lang="en-US" sz="8199" b="true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UniMarket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65824" y="6879317"/>
            <a:ext cx="9400082" cy="835025"/>
            <a:chOff x="0" y="0"/>
            <a:chExt cx="12533443" cy="111336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12533443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Présenté par : Mouad HOUARI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41562"/>
              <a:ext cx="12533443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865824" y="5414962"/>
            <a:ext cx="6198632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Marketplace d’échange entre étudiants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97828" y="-5543870"/>
            <a:ext cx="12126979" cy="8951915"/>
          </a:xfrm>
          <a:custGeom>
            <a:avLst/>
            <a:gdLst/>
            <a:ahLst/>
            <a:cxnLst/>
            <a:rect r="r" b="b" t="t" l="l"/>
            <a:pathLst>
              <a:path h="8951915" w="12126979">
                <a:moveTo>
                  <a:pt x="0" y="0"/>
                </a:moveTo>
                <a:lnTo>
                  <a:pt x="12126979" y="0"/>
                </a:lnTo>
                <a:lnTo>
                  <a:pt x="12126979" y="8951915"/>
                </a:lnTo>
                <a:lnTo>
                  <a:pt x="0" y="8951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62471" y="0"/>
            <a:ext cx="7496829" cy="10287000"/>
            <a:chOff x="0" y="0"/>
            <a:chExt cx="9995772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576" t="0" r="1576" b="0"/>
            <a:stretch>
              <a:fillRect/>
            </a:stretch>
          </p:blipFill>
          <p:spPr>
            <a:xfrm flipH="false" flipV="false">
              <a:off x="0" y="0"/>
              <a:ext cx="9995772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-7192485" y="5811042"/>
            <a:ext cx="12126979" cy="8951915"/>
          </a:xfrm>
          <a:custGeom>
            <a:avLst/>
            <a:gdLst/>
            <a:ahLst/>
            <a:cxnLst/>
            <a:rect r="r" b="b" t="t" l="l"/>
            <a:pathLst>
              <a:path h="8951915" w="12126979">
                <a:moveTo>
                  <a:pt x="0" y="0"/>
                </a:moveTo>
                <a:lnTo>
                  <a:pt x="12126979" y="0"/>
                </a:lnTo>
                <a:lnTo>
                  <a:pt x="12126979" y="8951916"/>
                </a:lnTo>
                <a:lnTo>
                  <a:pt x="0" y="8951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987534" y="1973508"/>
            <a:ext cx="838136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46367" y="2976085"/>
            <a:ext cx="8422528" cy="513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8"/>
              </a:lnSpc>
            </a:pPr>
            <a:r>
              <a:rPr lang="en-US" sz="3514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 nombreux étudiants ont des besoins variés, allant de l'achat et la vente de matériel scolaire à l'échange de services comme les cours particuliers. </a:t>
            </a:r>
          </a:p>
          <a:p>
            <a:pPr algn="l">
              <a:lnSpc>
                <a:spcPts val="4568"/>
              </a:lnSpc>
            </a:pPr>
          </a:p>
          <a:p>
            <a:pPr algn="l">
              <a:lnSpc>
                <a:spcPts val="4568"/>
              </a:lnSpc>
            </a:pPr>
            <a:r>
              <a:rPr lang="en-US" sz="3514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Ce projet vise à créer une plateforme web permettant aux étudiants d'interagir facilement entre eux.</a:t>
            </a:r>
          </a:p>
          <a:p>
            <a:pPr algn="l">
              <a:lnSpc>
                <a:spcPts val="456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7534" y="564515"/>
            <a:ext cx="7893921" cy="95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40"/>
              </a:lnSpc>
            </a:pPr>
            <a:r>
              <a:rPr lang="en-US" b="true" sz="6500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INTRODUCTION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86460" y="3765433"/>
            <a:ext cx="16497833" cy="12178400"/>
          </a:xfrm>
          <a:custGeom>
            <a:avLst/>
            <a:gdLst/>
            <a:ahLst/>
            <a:cxnLst/>
            <a:rect r="r" b="b" t="t" l="l"/>
            <a:pathLst>
              <a:path h="12178400" w="16497833">
                <a:moveTo>
                  <a:pt x="0" y="0"/>
                </a:moveTo>
                <a:lnTo>
                  <a:pt x="16497833" y="0"/>
                </a:lnTo>
                <a:lnTo>
                  <a:pt x="16497833" y="12178400"/>
                </a:lnTo>
                <a:lnTo>
                  <a:pt x="0" y="1217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5547" y="-3876342"/>
            <a:ext cx="16497833" cy="12178400"/>
          </a:xfrm>
          <a:custGeom>
            <a:avLst/>
            <a:gdLst/>
            <a:ahLst/>
            <a:cxnLst/>
            <a:rect r="r" b="b" t="t" l="l"/>
            <a:pathLst>
              <a:path h="12178400" w="16497833">
                <a:moveTo>
                  <a:pt x="0" y="0"/>
                </a:moveTo>
                <a:lnTo>
                  <a:pt x="16497833" y="0"/>
                </a:lnTo>
                <a:lnTo>
                  <a:pt x="16497833" y="12178400"/>
                </a:lnTo>
                <a:lnTo>
                  <a:pt x="0" y="1217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42335"/>
            <a:ext cx="1618560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L'objectif est de développer un site web sous forme de Marketplace, où les étudiants peuvent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7933"/>
            <a:ext cx="1618560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OBJECTIF DU PROJET</a:t>
            </a:r>
          </a:p>
        </p:txBody>
      </p:sp>
      <p:sp>
        <p:nvSpPr>
          <p:cNvPr name="AutoShape 6" id="6"/>
          <p:cNvSpPr/>
          <p:nvPr/>
        </p:nvSpPr>
        <p:spPr>
          <a:xfrm rot="-10800000">
            <a:off x="1028700" y="9417050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10800000">
            <a:off x="1028700" y="4236720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10800000">
            <a:off x="1028700" y="3051058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3654652" y="5113020"/>
            <a:ext cx="11309599" cy="3349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9697" indent="-294849" lvl="1">
              <a:lnSpc>
                <a:spcPts val="3823"/>
              </a:lnSpc>
              <a:buFont typeface="Arial"/>
              <a:buChar char="•"/>
            </a:pPr>
            <a:r>
              <a:rPr lang="en-US" sz="273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Publier des annonces (livres, matériel informatique, vêtements, services)</a:t>
            </a:r>
          </a:p>
          <a:p>
            <a:pPr algn="l">
              <a:lnSpc>
                <a:spcPts val="3823"/>
              </a:lnSpc>
            </a:pPr>
          </a:p>
          <a:p>
            <a:pPr algn="l" marL="589697" indent="-294849" lvl="1">
              <a:lnSpc>
                <a:spcPts val="3823"/>
              </a:lnSpc>
              <a:buFont typeface="Arial"/>
              <a:buChar char="•"/>
            </a:pPr>
            <a:r>
              <a:rPr lang="en-US" sz="273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Rechercher des annonces et les réserver </a:t>
            </a:r>
          </a:p>
          <a:p>
            <a:pPr algn="l">
              <a:lnSpc>
                <a:spcPts val="3823"/>
              </a:lnSpc>
            </a:pPr>
          </a:p>
          <a:p>
            <a:pPr algn="l" marL="589697" indent="-294849" lvl="1">
              <a:lnSpc>
                <a:spcPts val="3823"/>
              </a:lnSpc>
              <a:buFont typeface="Arial"/>
              <a:buChar char="•"/>
            </a:pPr>
            <a:r>
              <a:rPr lang="en-US" sz="273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Contacter d'autres étudiants via un système de messagerie</a:t>
            </a:r>
          </a:p>
          <a:p>
            <a:pPr algn="l">
              <a:lnSpc>
                <a:spcPts val="3823"/>
              </a:lnSpc>
            </a:pPr>
          </a:p>
          <a:p>
            <a:pPr algn="l" marL="589697" indent="-294849" lvl="1">
              <a:lnSpc>
                <a:spcPts val="3823"/>
              </a:lnSpc>
              <a:spcBef>
                <a:spcPct val="0"/>
              </a:spcBef>
              <a:buFont typeface="Arial"/>
              <a:buChar char="•"/>
            </a:pPr>
            <a:r>
              <a:rPr lang="en-US" sz="273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Gérer leurs annonces et leur profil utilisateur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86460" y="3765433"/>
            <a:ext cx="16497833" cy="12178400"/>
          </a:xfrm>
          <a:custGeom>
            <a:avLst/>
            <a:gdLst/>
            <a:ahLst/>
            <a:cxnLst/>
            <a:rect r="r" b="b" t="t" l="l"/>
            <a:pathLst>
              <a:path h="12178400" w="16497833">
                <a:moveTo>
                  <a:pt x="0" y="0"/>
                </a:moveTo>
                <a:lnTo>
                  <a:pt x="16497833" y="0"/>
                </a:lnTo>
                <a:lnTo>
                  <a:pt x="16497833" y="12178400"/>
                </a:lnTo>
                <a:lnTo>
                  <a:pt x="0" y="1217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5547" y="-3876342"/>
            <a:ext cx="16497833" cy="12178400"/>
          </a:xfrm>
          <a:custGeom>
            <a:avLst/>
            <a:gdLst/>
            <a:ahLst/>
            <a:cxnLst/>
            <a:rect r="r" b="b" t="t" l="l"/>
            <a:pathLst>
              <a:path h="12178400" w="16497833">
                <a:moveTo>
                  <a:pt x="0" y="0"/>
                </a:moveTo>
                <a:lnTo>
                  <a:pt x="16497833" y="0"/>
                </a:lnTo>
                <a:lnTo>
                  <a:pt x="16497833" y="12178400"/>
                </a:lnTo>
                <a:lnTo>
                  <a:pt x="0" y="1217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7933"/>
            <a:ext cx="1618560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TECHNOLOGIES UTILISÉES</a:t>
            </a:r>
          </a:p>
        </p:txBody>
      </p:sp>
      <p:sp>
        <p:nvSpPr>
          <p:cNvPr name="AutoShape 5" id="5"/>
          <p:cNvSpPr/>
          <p:nvPr/>
        </p:nvSpPr>
        <p:spPr>
          <a:xfrm rot="-10800000">
            <a:off x="1028700" y="9417050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028700" y="2227146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286515" y="3878284"/>
            <a:ext cx="11247834" cy="384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6055" indent="-338027" lvl="1">
              <a:lnSpc>
                <a:spcPts val="4383"/>
              </a:lnSpc>
              <a:buFont typeface="Arial"/>
              <a:buChar char="•"/>
            </a:pPr>
            <a:r>
              <a:rPr lang="en-US" b="true" sz="313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Backend :</a:t>
            </a:r>
            <a:r>
              <a:rPr lang="en-US" sz="313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TypeScript, Express.js, PostgreSQL ou bien MySQL</a:t>
            </a:r>
          </a:p>
          <a:p>
            <a:pPr algn="just" marL="676055" indent="-338027" lvl="1">
              <a:lnSpc>
                <a:spcPts val="4383"/>
              </a:lnSpc>
              <a:buFont typeface="Arial"/>
              <a:buChar char="•"/>
            </a:pPr>
            <a:r>
              <a:rPr lang="en-US" b="true" sz="313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b="true" sz="313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Frontend :</a:t>
            </a:r>
            <a:r>
              <a:rPr lang="en-US" sz="313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Angular</a:t>
            </a:r>
          </a:p>
          <a:p>
            <a:pPr algn="just" marL="676055" indent="-338027" lvl="1">
              <a:lnSpc>
                <a:spcPts val="4383"/>
              </a:lnSpc>
              <a:buFont typeface="Arial"/>
              <a:buChar char="•"/>
            </a:pPr>
            <a:r>
              <a:rPr lang="en-US" b="true" sz="313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API REST :</a:t>
            </a:r>
            <a:r>
              <a:rPr lang="en-US" sz="313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Documentée avec Swagger</a:t>
            </a:r>
          </a:p>
          <a:p>
            <a:pPr algn="just" marL="676055" indent="-338027" lvl="1">
              <a:lnSpc>
                <a:spcPts val="4383"/>
              </a:lnSpc>
              <a:buFont typeface="Arial"/>
              <a:buChar char="•"/>
            </a:pPr>
            <a:r>
              <a:rPr lang="en-US" b="true" sz="313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Tests :</a:t>
            </a:r>
            <a:r>
              <a:rPr lang="en-US" sz="313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Unitaires et API avec Postman</a:t>
            </a:r>
          </a:p>
          <a:p>
            <a:pPr algn="just" marL="676055" indent="-338027" lvl="1">
              <a:lnSpc>
                <a:spcPts val="4383"/>
              </a:lnSpc>
              <a:buFont typeface="Arial"/>
              <a:buChar char="•"/>
            </a:pPr>
            <a:r>
              <a:rPr lang="en-US" b="true" sz="313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Déploiement : </a:t>
            </a:r>
            <a:r>
              <a:rPr lang="en-US" sz="313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Azure ou autre hébergeur gratuit</a:t>
            </a:r>
          </a:p>
          <a:p>
            <a:pPr algn="just" marL="676055" indent="-338027" lvl="1">
              <a:lnSpc>
                <a:spcPts val="4383"/>
              </a:lnSpc>
              <a:buFont typeface="Arial"/>
              <a:buChar char="•"/>
            </a:pPr>
            <a:r>
              <a:rPr lang="en-US" b="true" sz="313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Gestion de version :</a:t>
            </a:r>
            <a:r>
              <a:rPr lang="en-US" sz="313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Git et GitHub</a:t>
            </a:r>
          </a:p>
          <a:p>
            <a:pPr algn="just">
              <a:lnSpc>
                <a:spcPts val="43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86460" y="3765433"/>
            <a:ext cx="16497833" cy="12178400"/>
          </a:xfrm>
          <a:custGeom>
            <a:avLst/>
            <a:gdLst/>
            <a:ahLst/>
            <a:cxnLst/>
            <a:rect r="r" b="b" t="t" l="l"/>
            <a:pathLst>
              <a:path h="12178400" w="16497833">
                <a:moveTo>
                  <a:pt x="0" y="0"/>
                </a:moveTo>
                <a:lnTo>
                  <a:pt x="16497833" y="0"/>
                </a:lnTo>
                <a:lnTo>
                  <a:pt x="16497833" y="12178400"/>
                </a:lnTo>
                <a:lnTo>
                  <a:pt x="0" y="1217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5547" y="-3876342"/>
            <a:ext cx="16497833" cy="12178400"/>
          </a:xfrm>
          <a:custGeom>
            <a:avLst/>
            <a:gdLst/>
            <a:ahLst/>
            <a:cxnLst/>
            <a:rect r="r" b="b" t="t" l="l"/>
            <a:pathLst>
              <a:path h="12178400" w="16497833">
                <a:moveTo>
                  <a:pt x="0" y="0"/>
                </a:moveTo>
                <a:lnTo>
                  <a:pt x="16497833" y="0"/>
                </a:lnTo>
                <a:lnTo>
                  <a:pt x="16497833" y="12178400"/>
                </a:lnTo>
                <a:lnTo>
                  <a:pt x="0" y="1217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7933"/>
            <a:ext cx="1618560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FONCTIONNALITÉS PRINCIPALES</a:t>
            </a:r>
          </a:p>
        </p:txBody>
      </p:sp>
      <p:sp>
        <p:nvSpPr>
          <p:cNvPr name="AutoShape 5" id="5"/>
          <p:cNvSpPr/>
          <p:nvPr/>
        </p:nvSpPr>
        <p:spPr>
          <a:xfrm rot="-10800000">
            <a:off x="1028700" y="9417050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028700" y="2227146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671255" y="3706834"/>
            <a:ext cx="13559076" cy="384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3"/>
              </a:lnSpc>
            </a:pPr>
            <a:r>
              <a:rPr lang="en-US" sz="3131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1️⃣ Authentification et gestion des utilisateurs (Inscription, connexion, profil)</a:t>
            </a:r>
          </a:p>
          <a:p>
            <a:pPr algn="just">
              <a:lnSpc>
                <a:spcPts val="4383"/>
              </a:lnSpc>
            </a:pPr>
            <a:r>
              <a:rPr lang="en-US" sz="3131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2️⃣ Gestion des annonces (Ajout, modification, suppression)</a:t>
            </a:r>
          </a:p>
          <a:p>
            <a:pPr algn="just">
              <a:lnSpc>
                <a:spcPts val="4383"/>
              </a:lnSpc>
            </a:pPr>
            <a:r>
              <a:rPr lang="en-US" sz="3131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3️⃣ Système de recherche et de filtres</a:t>
            </a:r>
          </a:p>
          <a:p>
            <a:pPr algn="just">
              <a:lnSpc>
                <a:spcPts val="4383"/>
              </a:lnSpc>
            </a:pPr>
            <a:r>
              <a:rPr lang="en-US" sz="3131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4️⃣ Messagerie interne</a:t>
            </a:r>
          </a:p>
          <a:p>
            <a:pPr algn="just">
              <a:lnSpc>
                <a:spcPts val="4383"/>
              </a:lnSpc>
            </a:pPr>
            <a:r>
              <a:rPr lang="en-US" sz="3131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5️⃣ Système d’évaluation et de notation des vendeurs</a:t>
            </a:r>
          </a:p>
          <a:p>
            <a:pPr algn="just">
              <a:lnSpc>
                <a:spcPts val="4383"/>
              </a:lnSpc>
            </a:pPr>
            <a:r>
              <a:rPr lang="en-US" sz="3131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6️⃣ Gestion des favoris</a:t>
            </a:r>
          </a:p>
          <a:p>
            <a:pPr algn="just">
              <a:lnSpc>
                <a:spcPts val="43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86460" y="3765433"/>
            <a:ext cx="16497833" cy="12178400"/>
          </a:xfrm>
          <a:custGeom>
            <a:avLst/>
            <a:gdLst/>
            <a:ahLst/>
            <a:cxnLst/>
            <a:rect r="r" b="b" t="t" l="l"/>
            <a:pathLst>
              <a:path h="12178400" w="16497833">
                <a:moveTo>
                  <a:pt x="0" y="0"/>
                </a:moveTo>
                <a:lnTo>
                  <a:pt x="16497833" y="0"/>
                </a:lnTo>
                <a:lnTo>
                  <a:pt x="16497833" y="12178400"/>
                </a:lnTo>
                <a:lnTo>
                  <a:pt x="0" y="1217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5547" y="-3876342"/>
            <a:ext cx="16497833" cy="12178400"/>
          </a:xfrm>
          <a:custGeom>
            <a:avLst/>
            <a:gdLst/>
            <a:ahLst/>
            <a:cxnLst/>
            <a:rect r="r" b="b" t="t" l="l"/>
            <a:pathLst>
              <a:path h="12178400" w="16497833">
                <a:moveTo>
                  <a:pt x="0" y="0"/>
                </a:moveTo>
                <a:lnTo>
                  <a:pt x="16497833" y="0"/>
                </a:lnTo>
                <a:lnTo>
                  <a:pt x="16497833" y="12178400"/>
                </a:lnTo>
                <a:lnTo>
                  <a:pt x="0" y="1217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7933"/>
            <a:ext cx="1618560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BÉNÉFICES DU PROJET</a:t>
            </a:r>
          </a:p>
        </p:txBody>
      </p:sp>
      <p:sp>
        <p:nvSpPr>
          <p:cNvPr name="AutoShape 5" id="5"/>
          <p:cNvSpPr/>
          <p:nvPr/>
        </p:nvSpPr>
        <p:spPr>
          <a:xfrm rot="-10800000">
            <a:off x="1028700" y="9417050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028700" y="2227146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484781" y="3689233"/>
            <a:ext cx="13273444" cy="370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43"/>
              </a:lnSpc>
            </a:pPr>
          </a:p>
          <a:p>
            <a:pPr algn="just">
              <a:lnSpc>
                <a:spcPts val="4943"/>
              </a:lnSpc>
            </a:pPr>
            <a:r>
              <a:rPr lang="en-US" sz="3531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✅ Favoriser l'entraide et l'économie entre étudiants</a:t>
            </a:r>
          </a:p>
          <a:p>
            <a:pPr algn="just">
              <a:lnSpc>
                <a:spcPts val="4943"/>
              </a:lnSpc>
            </a:pPr>
            <a:r>
              <a:rPr lang="en-US" sz="3531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✅ Réduire le gaspillage en donnant une seconde vie aux objets</a:t>
            </a:r>
          </a:p>
          <a:p>
            <a:pPr algn="just">
              <a:lnSpc>
                <a:spcPts val="4943"/>
              </a:lnSpc>
            </a:pPr>
            <a:r>
              <a:rPr lang="en-US" sz="3531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✅ Simplifier l'accès à des services et équipements à moindre coût</a:t>
            </a:r>
          </a:p>
          <a:p>
            <a:pPr algn="just">
              <a:lnSpc>
                <a:spcPts val="4943"/>
              </a:lnSpc>
            </a:pPr>
            <a:r>
              <a:rPr lang="en-US" sz="3531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✅ Offrir une expérience utilisateur intuitive et efficace</a:t>
            </a:r>
          </a:p>
          <a:p>
            <a:pPr algn="just">
              <a:lnSpc>
                <a:spcPts val="49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86460" y="3765433"/>
            <a:ext cx="16497833" cy="12178400"/>
          </a:xfrm>
          <a:custGeom>
            <a:avLst/>
            <a:gdLst/>
            <a:ahLst/>
            <a:cxnLst/>
            <a:rect r="r" b="b" t="t" l="l"/>
            <a:pathLst>
              <a:path h="12178400" w="16497833">
                <a:moveTo>
                  <a:pt x="0" y="0"/>
                </a:moveTo>
                <a:lnTo>
                  <a:pt x="16497833" y="0"/>
                </a:lnTo>
                <a:lnTo>
                  <a:pt x="16497833" y="12178400"/>
                </a:lnTo>
                <a:lnTo>
                  <a:pt x="0" y="1217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5547" y="-3876342"/>
            <a:ext cx="16497833" cy="12178400"/>
          </a:xfrm>
          <a:custGeom>
            <a:avLst/>
            <a:gdLst/>
            <a:ahLst/>
            <a:cxnLst/>
            <a:rect r="r" b="b" t="t" l="l"/>
            <a:pathLst>
              <a:path h="12178400" w="16497833">
                <a:moveTo>
                  <a:pt x="0" y="0"/>
                </a:moveTo>
                <a:lnTo>
                  <a:pt x="16497833" y="0"/>
                </a:lnTo>
                <a:lnTo>
                  <a:pt x="16497833" y="12178400"/>
                </a:lnTo>
                <a:lnTo>
                  <a:pt x="0" y="1217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7933"/>
            <a:ext cx="1618560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CONCLUSION</a:t>
            </a:r>
          </a:p>
        </p:txBody>
      </p:sp>
      <p:sp>
        <p:nvSpPr>
          <p:cNvPr name="AutoShape 5" id="5"/>
          <p:cNvSpPr/>
          <p:nvPr/>
        </p:nvSpPr>
        <p:spPr>
          <a:xfrm rot="-10800000">
            <a:off x="1028700" y="9417050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028700" y="2227146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19894" y="3689233"/>
            <a:ext cx="15803219" cy="308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43"/>
              </a:lnSpc>
            </a:pPr>
            <a:r>
              <a:rPr lang="en-US" sz="3531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Ce projet allie technologie moderne et impact social, offrant aux étudiants un outil pratique et collaboratif. Avec une structure bien définie et des technologies robustes, cette plateforme répondra à un besoin réel dans la communauté étudiante.</a:t>
            </a:r>
          </a:p>
          <a:p>
            <a:pPr algn="just">
              <a:lnSpc>
                <a:spcPts val="49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9019">
            <a:off x="1009302" y="454099"/>
            <a:ext cx="3409793" cy="3362908"/>
          </a:xfrm>
          <a:custGeom>
            <a:avLst/>
            <a:gdLst/>
            <a:ahLst/>
            <a:cxnLst/>
            <a:rect r="r" b="b" t="t" l="l"/>
            <a:pathLst>
              <a:path h="3362908" w="3409793">
                <a:moveTo>
                  <a:pt x="0" y="0"/>
                </a:moveTo>
                <a:lnTo>
                  <a:pt x="3409793" y="0"/>
                </a:lnTo>
                <a:lnTo>
                  <a:pt x="3409793" y="3362908"/>
                </a:lnTo>
                <a:lnTo>
                  <a:pt x="0" y="336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7371">
            <a:off x="12069045" y="6004142"/>
            <a:ext cx="5334383" cy="5429397"/>
          </a:xfrm>
          <a:custGeom>
            <a:avLst/>
            <a:gdLst/>
            <a:ahLst/>
            <a:cxnLst/>
            <a:rect r="r" b="b" t="t" l="l"/>
            <a:pathLst>
              <a:path h="5429397" w="5334383">
                <a:moveTo>
                  <a:pt x="0" y="0"/>
                </a:moveTo>
                <a:lnTo>
                  <a:pt x="5334383" y="0"/>
                </a:lnTo>
                <a:lnTo>
                  <a:pt x="5334383" y="5429397"/>
                </a:lnTo>
                <a:lnTo>
                  <a:pt x="0" y="542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0628" y="7078740"/>
            <a:ext cx="1060562" cy="1027419"/>
          </a:xfrm>
          <a:custGeom>
            <a:avLst/>
            <a:gdLst/>
            <a:ahLst/>
            <a:cxnLst/>
            <a:rect r="r" b="b" t="t" l="l"/>
            <a:pathLst>
              <a:path h="1027419" w="1060562">
                <a:moveTo>
                  <a:pt x="0" y="0"/>
                </a:moveTo>
                <a:lnTo>
                  <a:pt x="1060562" y="0"/>
                </a:lnTo>
                <a:lnTo>
                  <a:pt x="1060562" y="1027419"/>
                </a:lnTo>
                <a:lnTo>
                  <a:pt x="0" y="1027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45556">
            <a:off x="14383769" y="1198320"/>
            <a:ext cx="1170527" cy="1133948"/>
          </a:xfrm>
          <a:custGeom>
            <a:avLst/>
            <a:gdLst/>
            <a:ahLst/>
            <a:cxnLst/>
            <a:rect r="r" b="b" t="t" l="l"/>
            <a:pathLst>
              <a:path h="1133948" w="1170527">
                <a:moveTo>
                  <a:pt x="0" y="0"/>
                </a:moveTo>
                <a:lnTo>
                  <a:pt x="1170528" y="0"/>
                </a:lnTo>
                <a:lnTo>
                  <a:pt x="1170528" y="1133948"/>
                </a:lnTo>
                <a:lnTo>
                  <a:pt x="0" y="113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495182">
            <a:off x="-683160" y="5399649"/>
            <a:ext cx="6588646" cy="7717301"/>
          </a:xfrm>
          <a:custGeom>
            <a:avLst/>
            <a:gdLst/>
            <a:ahLst/>
            <a:cxnLst/>
            <a:rect r="r" b="b" t="t" l="l"/>
            <a:pathLst>
              <a:path h="7717301" w="6588646">
                <a:moveTo>
                  <a:pt x="0" y="0"/>
                </a:moveTo>
                <a:lnTo>
                  <a:pt x="6588645" y="0"/>
                </a:lnTo>
                <a:lnTo>
                  <a:pt x="6588645" y="7717302"/>
                </a:lnTo>
                <a:lnTo>
                  <a:pt x="0" y="7717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369145">
            <a:off x="7261629" y="-2081502"/>
            <a:ext cx="4194610" cy="4136934"/>
          </a:xfrm>
          <a:custGeom>
            <a:avLst/>
            <a:gdLst/>
            <a:ahLst/>
            <a:cxnLst/>
            <a:rect r="r" b="b" t="t" l="l"/>
            <a:pathLst>
              <a:path h="4136934" w="4194610">
                <a:moveTo>
                  <a:pt x="0" y="0"/>
                </a:moveTo>
                <a:lnTo>
                  <a:pt x="4194610" y="0"/>
                </a:lnTo>
                <a:lnTo>
                  <a:pt x="4194610" y="4136934"/>
                </a:lnTo>
                <a:lnTo>
                  <a:pt x="0" y="4136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672878">
            <a:off x="15718117" y="-85918"/>
            <a:ext cx="4431563" cy="5299328"/>
          </a:xfrm>
          <a:custGeom>
            <a:avLst/>
            <a:gdLst/>
            <a:ahLst/>
            <a:cxnLst/>
            <a:rect r="r" b="b" t="t" l="l"/>
            <a:pathLst>
              <a:path h="5299328" w="4431563">
                <a:moveTo>
                  <a:pt x="4431563" y="0"/>
                </a:moveTo>
                <a:lnTo>
                  <a:pt x="0" y="0"/>
                </a:lnTo>
                <a:lnTo>
                  <a:pt x="0" y="5299328"/>
                </a:lnTo>
                <a:lnTo>
                  <a:pt x="4431563" y="5299328"/>
                </a:lnTo>
                <a:lnTo>
                  <a:pt x="443156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94234" y="5653588"/>
            <a:ext cx="11879329" cy="8769105"/>
          </a:xfrm>
          <a:custGeom>
            <a:avLst/>
            <a:gdLst/>
            <a:ahLst/>
            <a:cxnLst/>
            <a:rect r="r" b="b" t="t" l="l"/>
            <a:pathLst>
              <a:path h="8769105" w="11879329">
                <a:moveTo>
                  <a:pt x="0" y="0"/>
                </a:moveTo>
                <a:lnTo>
                  <a:pt x="11879329" y="0"/>
                </a:lnTo>
                <a:lnTo>
                  <a:pt x="11879329" y="8769105"/>
                </a:lnTo>
                <a:lnTo>
                  <a:pt x="0" y="876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32528" y="6321567"/>
            <a:ext cx="11879329" cy="8769105"/>
          </a:xfrm>
          <a:custGeom>
            <a:avLst/>
            <a:gdLst/>
            <a:ahLst/>
            <a:cxnLst/>
            <a:rect r="r" b="b" t="t" l="l"/>
            <a:pathLst>
              <a:path h="8769105" w="11879329">
                <a:moveTo>
                  <a:pt x="0" y="0"/>
                </a:moveTo>
                <a:lnTo>
                  <a:pt x="11879329" y="0"/>
                </a:lnTo>
                <a:lnTo>
                  <a:pt x="11879329" y="8769104"/>
                </a:lnTo>
                <a:lnTo>
                  <a:pt x="0" y="87691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395421" y="-3355852"/>
            <a:ext cx="11879329" cy="8769105"/>
          </a:xfrm>
          <a:custGeom>
            <a:avLst/>
            <a:gdLst/>
            <a:ahLst/>
            <a:cxnLst/>
            <a:rect r="r" b="b" t="t" l="l"/>
            <a:pathLst>
              <a:path h="8769105" w="11879329">
                <a:moveTo>
                  <a:pt x="0" y="0"/>
                </a:moveTo>
                <a:lnTo>
                  <a:pt x="11879329" y="0"/>
                </a:lnTo>
                <a:lnTo>
                  <a:pt x="11879329" y="8769104"/>
                </a:lnTo>
                <a:lnTo>
                  <a:pt x="0" y="87691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896932" y="4111037"/>
            <a:ext cx="12558535" cy="1707797"/>
            <a:chOff x="0" y="0"/>
            <a:chExt cx="16744713" cy="227706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710007"/>
              <a:ext cx="16744713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5400"/>
              <a:ext cx="16744713" cy="1270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530"/>
                </a:lnSpc>
                <a:spcBef>
                  <a:spcPct val="0"/>
                </a:spcBef>
              </a:pPr>
              <a:r>
                <a:rPr lang="en-US" b="true" sz="6275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MERCI DE VOTRE ATTENTION 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DAGe-e6P6xc</dc:identifier>
  <dcterms:modified xsi:type="dcterms:W3CDTF">2011-08-01T06:04:30Z</dcterms:modified>
  <cp:revision>1</cp:revision>
  <dc:title>PrésentationUniMarket</dc:title>
</cp:coreProperties>
</file>